
<file path=[Content_Types].xml><?xml version="1.0" encoding="utf-8"?>
<Types xmlns="http://schemas.openxmlformats.org/package/2006/content-types">
  <Override PartName="/ppt/slides/slide45.xml" ContentType="application/vnd.openxmlformats-officedocument.presentationml.slide+xml"/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41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Override PartName="/ppt/slides/slide38.xml" ContentType="application/vnd.openxmlformats-officedocument.presentationml.slide+xml"/>
  <Default Extension="rels" ContentType="application/vnd.openxmlformats-package.relationships+xml"/>
  <Override PartName="/ppt/slides/slide10.xml" ContentType="application/vnd.openxmlformats-officedocument.presentationml.slide+xml"/>
  <Default Extension="jpeg" ContentType="image/jpeg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s/slide34.xml" ContentType="application/vnd.openxmlformats-officedocument.presentationml.slide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22.xml" ContentType="application/vnd.openxmlformats-officedocument.presentationml.slide+xml"/>
  <Override PartName="/ppt/slides/slide30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42.xml" ContentType="application/vnd.openxmlformats-officedocument.presentationml.slide+xml"/>
  <Override PartName="/ppt/slides/slide15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6.xml" ContentType="application/vnd.openxmlformats-officedocument.presentationml.slide+xml"/>
  <Override PartName="/ppt/slides/slide39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35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43.xml" ContentType="application/vnd.openxmlformats-officedocument.presentationml.slide+xml"/>
  <Default Extension="gif" ContentType="image/gif"/>
  <Override PartName="/ppt/slides/slide16.xml" ContentType="application/vnd.openxmlformats-officedocument.presentationml.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s/slide36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32.xml" ContentType="application/vnd.openxmlformats-officedocument.presentationml.slide+xml"/>
  <Override PartName="/ppt/slides/slide20.xml" ContentType="application/vnd.openxmlformats-officedocument.presentationml.slide+xml"/>
  <Override PartName="/ppt/slides/slide44.xml" ContentType="application/vnd.openxmlformats-officedocument.presentationml.slide+xml"/>
  <Override PartName="/ppt/slides/slide17.xml" ContentType="application/vnd.openxmlformats-officedocument.presentationml.slide+xml"/>
  <Override PartName="/ppt/slides/slide8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37.xml" ContentType="application/vnd.openxmlformats-officedocument.presentationml.slide+xml"/>
  <Override PartName="/ppt/slides/slide2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handoutMasterIdLst>
    <p:handoutMasterId r:id="rId47"/>
  </p:handoutMasterIdLst>
  <p:sldIdLst>
    <p:sldId id="256" r:id="rId2"/>
    <p:sldId id="279" r:id="rId3"/>
    <p:sldId id="307" r:id="rId4"/>
    <p:sldId id="308" r:id="rId5"/>
    <p:sldId id="280" r:id="rId6"/>
    <p:sldId id="273" r:id="rId7"/>
    <p:sldId id="260" r:id="rId8"/>
    <p:sldId id="306" r:id="rId9"/>
    <p:sldId id="301" r:id="rId10"/>
    <p:sldId id="261" r:id="rId11"/>
    <p:sldId id="287" r:id="rId12"/>
    <p:sldId id="259" r:id="rId13"/>
    <p:sldId id="304" r:id="rId14"/>
    <p:sldId id="305" r:id="rId15"/>
    <p:sldId id="272" r:id="rId16"/>
    <p:sldId id="290" r:id="rId17"/>
    <p:sldId id="286" r:id="rId18"/>
    <p:sldId id="289" r:id="rId19"/>
    <p:sldId id="318" r:id="rId20"/>
    <p:sldId id="317" r:id="rId21"/>
    <p:sldId id="293" r:id="rId22"/>
    <p:sldId id="313" r:id="rId23"/>
    <p:sldId id="312" r:id="rId24"/>
    <p:sldId id="319" r:id="rId25"/>
    <p:sldId id="320" r:id="rId26"/>
    <p:sldId id="291" r:id="rId27"/>
    <p:sldId id="267" r:id="rId28"/>
    <p:sldId id="283" r:id="rId29"/>
    <p:sldId id="303" r:id="rId30"/>
    <p:sldId id="292" r:id="rId31"/>
    <p:sldId id="285" r:id="rId32"/>
    <p:sldId id="284" r:id="rId33"/>
    <p:sldId id="314" r:id="rId34"/>
    <p:sldId id="294" r:id="rId35"/>
    <p:sldId id="295" r:id="rId36"/>
    <p:sldId id="269" r:id="rId37"/>
    <p:sldId id="271" r:id="rId38"/>
    <p:sldId id="270" r:id="rId39"/>
    <p:sldId id="296" r:id="rId40"/>
    <p:sldId id="298" r:id="rId41"/>
    <p:sldId id="275" r:id="rId42"/>
    <p:sldId id="278" r:id="rId43"/>
    <p:sldId id="297" r:id="rId44"/>
    <p:sldId id="300" r:id="rId45"/>
    <p:sldId id="299" r:id="rId4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 prnWhat="handouts6" frameSlides="1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Objects="1">
      <p:cViewPr varScale="1">
        <p:scale>
          <a:sx n="86" d="100"/>
          <a:sy n="86" d="100"/>
        </p:scale>
        <p:origin x="-88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slide" Target="slides/slide45.xml"/><Relationship Id="rId47" Type="http://schemas.openxmlformats.org/officeDocument/2006/relationships/handoutMaster" Target="handoutMasters/handoutMaster1.xml"/><Relationship Id="rId48" Type="http://schemas.openxmlformats.org/officeDocument/2006/relationships/printerSettings" Target="printerSettings/printerSettings1.bin"/><Relationship Id="rId49" Type="http://schemas.openxmlformats.org/officeDocument/2006/relationships/presProps" Target="presProp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50" Type="http://schemas.openxmlformats.org/officeDocument/2006/relationships/viewProps" Target="viewProps.xml"/><Relationship Id="rId51" Type="http://schemas.openxmlformats.org/officeDocument/2006/relationships/theme" Target="theme/theme1.xml"/><Relationship Id="rId5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FAABAF-E13F-D04B-A7D2-020D2CB4182D}" type="datetimeFigureOut">
              <a:rPr lang="en-US" smtClean="0"/>
              <a:pPr/>
              <a:t>1/18/15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51932C-0624-B04F-914D-C7371BE8DE8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ver-TextureForeGrou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796303"/>
            <a:ext cx="7086600" cy="1847850"/>
          </a:xfrm>
        </p:spPr>
        <p:txBody>
          <a:bodyPr vert="horz" lIns="91440" tIns="45720" rIns="91440" bIns="45720" rtlCol="0" anchor="b" anchorCtr="0">
            <a:noAutofit/>
            <a:scene3d>
              <a:camera prst="orthographicFront"/>
              <a:lightRig rig="threePt" dir="t">
                <a:rot lat="0" lon="0" rev="10800000"/>
              </a:lightRig>
            </a:scene3d>
            <a:sp3d extrusionH="25400">
              <a:bevelT w="12700" h="12700" prst="relaxedInset"/>
              <a:bevelB w="12700" h="12700" prst="relaxedInset"/>
            </a:sp3d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54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25400" dist="19050" dir="4200000" algn="ctr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66565"/>
            <a:ext cx="7086600" cy="1752600"/>
          </a:xfrm>
        </p:spPr>
        <p:txBody>
          <a:bodyPr vert="horz" lIns="91440" tIns="45720" rIns="91440" bIns="45720" rtlCol="0" anchor="t" anchorCtr="0">
            <a:noAutofit/>
            <a:scene3d>
              <a:camera prst="orthographicFront"/>
              <a:lightRig rig="threePt" dir="t">
                <a:rot lat="0" lon="0" rev="10800000"/>
              </a:lightRig>
            </a:scene3d>
            <a:sp3d extrusionH="25400">
              <a:bevelT w="12700" h="12700" prst="relaxedInset"/>
              <a:bevelB w="12700" h="12700" prst="relaxedInset"/>
            </a:sp3d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25400" dist="19050" dir="4200000" algn="ctr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988423" y="6221506"/>
            <a:ext cx="2743200" cy="365125"/>
          </a:xfrm>
        </p:spPr>
        <p:txBody>
          <a:bodyPr/>
          <a:lstStyle/>
          <a:p>
            <a:fld id="{7CE960FD-80E0-0E45-B9E6-D65CB2128BB4}" type="datetimeFigureOut">
              <a:rPr lang="en-US" smtClean="0"/>
              <a:pPr/>
              <a:t>1/18/15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95400" y="6221506"/>
            <a:ext cx="2743200" cy="36512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9025" y="3765177"/>
            <a:ext cx="7272338" cy="1098176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78013" y="777240"/>
            <a:ext cx="4294363" cy="2866913"/>
          </a:xfrm>
          <a:ln w="76200" cmpd="dbl">
            <a:solidFill>
              <a:schemeClr val="tx1"/>
            </a:solidFill>
            <a:miter lim="800000"/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89025" y="4867836"/>
            <a:ext cx="7272338" cy="1264022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2000"/>
              </a:spcBef>
              <a:buFont typeface="Wingdings" pitchFamily="2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960FD-80E0-0E45-B9E6-D65CB2128BB4}" type="datetimeFigureOut">
              <a:rPr lang="en-US" smtClean="0"/>
              <a:pPr/>
              <a:t>1/18/15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1907D-DC51-9C40-91AF-6521F00506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960FD-80E0-0E45-B9E6-D65CB2128BB4}" type="datetimeFigureOut">
              <a:rPr lang="en-US" smtClean="0"/>
              <a:pPr/>
              <a:t>1/18/15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1907D-DC51-9C40-91AF-6521F00506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6588" y="609600"/>
            <a:ext cx="1524000" cy="55165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89024" y="609600"/>
            <a:ext cx="5921376" cy="55165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960FD-80E0-0E45-B9E6-D65CB2128BB4}" type="datetimeFigureOut">
              <a:rPr lang="en-US" smtClean="0"/>
              <a:pPr/>
              <a:t>1/18/15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1907D-DC51-9C40-91AF-6521F00506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960FD-80E0-0E45-B9E6-D65CB2128BB4}" type="datetimeFigureOut">
              <a:rPr lang="en-US" smtClean="0"/>
              <a:pPr/>
              <a:t>1/18/15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1907D-DC51-9C40-91AF-6521F00506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792224"/>
            <a:ext cx="7086600" cy="1847088"/>
          </a:xfrm>
        </p:spPr>
        <p:txBody>
          <a:bodyPr vert="horz" lIns="91440" tIns="45720" rIns="91440" bIns="45720" rtlCol="0" anchor="b" anchorCtr="0">
            <a:noAutofit/>
            <a:scene3d>
              <a:camera prst="orthographicFront"/>
              <a:lightRig rig="threePt" dir="t">
                <a:rot lat="0" lon="0" rev="10800000"/>
              </a:lightRig>
            </a:scene3d>
            <a:sp3d extrusionH="25400">
              <a:bevelT w="12700" h="12700" prst="relaxedInset"/>
              <a:bevelB w="12700" h="12700" prst="relaxedInset"/>
            </a:sp3d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5400" b="1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25400" dist="19050" dir="4200000" algn="ctr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3666744"/>
            <a:ext cx="7086600" cy="1755648"/>
          </a:xfrm>
        </p:spPr>
        <p:txBody>
          <a:bodyPr vert="horz" lIns="91440" tIns="45720" rIns="91440" bIns="45720" rtlCol="0" anchor="t" anchorCtr="0">
            <a:noAutofit/>
            <a:scene3d>
              <a:camera prst="orthographicFront"/>
              <a:lightRig rig="threePt" dir="t">
                <a:rot lat="0" lon="0" rev="10800000"/>
              </a:lightRig>
            </a:scene3d>
            <a:sp3d extrusionH="25400">
              <a:bevelT w="12700" h="12700" prst="relaxedInset"/>
              <a:bevelB w="12700" h="12700" prst="relaxedInset"/>
            </a:sp3d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Font typeface="Wingdings" pitchFamily="2" charset="2"/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25400" dist="19050" dir="4200000" algn="ctr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960FD-80E0-0E45-B9E6-D65CB2128BB4}" type="datetimeFigureOut">
              <a:rPr lang="en-US" smtClean="0"/>
              <a:pPr/>
              <a:t>1/18/15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1907D-DC51-9C40-91AF-6521F00506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9024" y="274637"/>
            <a:ext cx="7272339" cy="133900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89023" y="1816100"/>
            <a:ext cx="3429000" cy="43100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32363" y="1816100"/>
            <a:ext cx="3429000" cy="43100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960FD-80E0-0E45-B9E6-D65CB2128BB4}" type="datetimeFigureOut">
              <a:rPr lang="en-US" smtClean="0"/>
              <a:pPr/>
              <a:t>1/18/15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1907D-DC51-9C40-91AF-6521F00506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9024" y="274637"/>
            <a:ext cx="7272339" cy="133900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89024" y="1688679"/>
            <a:ext cx="3429000" cy="827088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89024" y="2590800"/>
            <a:ext cx="3429000" cy="35353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32363" y="1688679"/>
            <a:ext cx="3429000" cy="827088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32363" y="2590800"/>
            <a:ext cx="3429000" cy="35353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960FD-80E0-0E45-B9E6-D65CB2128BB4}" type="datetimeFigureOut">
              <a:rPr lang="en-US" smtClean="0"/>
              <a:pPr/>
              <a:t>1/18/15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1907D-DC51-9C40-91AF-6521F00506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960FD-80E0-0E45-B9E6-D65CB2128BB4}" type="datetimeFigureOut">
              <a:rPr lang="en-US" smtClean="0"/>
              <a:pPr/>
              <a:t>1/18/15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1907D-DC51-9C40-91AF-6521F00506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960FD-80E0-0E45-B9E6-D65CB2128BB4}" type="datetimeFigureOut">
              <a:rPr lang="en-US" smtClean="0"/>
              <a:pPr/>
              <a:t>1/18/15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1907D-DC51-9C40-91AF-6521F00506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729" y="381000"/>
            <a:ext cx="3429000" cy="1649506"/>
          </a:xfrm>
        </p:spPr>
        <p:txBody>
          <a:bodyPr anchor="b"/>
          <a:lstStyle>
            <a:lvl1pPr algn="ctr">
              <a:lnSpc>
                <a:spcPct val="100000"/>
              </a:lnSpc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588" y="381000"/>
            <a:ext cx="3429000" cy="57451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84729" y="2057401"/>
            <a:ext cx="3429000" cy="36576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960FD-80E0-0E45-B9E6-D65CB2128BB4}" type="datetimeFigureOut">
              <a:rPr lang="en-US" smtClean="0"/>
              <a:pPr/>
              <a:t>1/18/15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1907D-DC51-9C40-91AF-6521F00506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2363" y="739588"/>
            <a:ext cx="3429000" cy="1290380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88136" y="779929"/>
            <a:ext cx="3429000" cy="4935071"/>
          </a:xfrm>
          <a:ln w="76200" cmpd="dbl">
            <a:solidFill>
              <a:schemeClr val="tx1"/>
            </a:solidFill>
            <a:miter lim="800000"/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32363" y="2057400"/>
            <a:ext cx="3429000" cy="36576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2000"/>
              </a:spcBef>
              <a:buFont typeface="Wingdings" pitchFamily="2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960FD-80E0-0E45-B9E6-D65CB2128BB4}" type="datetimeFigureOut">
              <a:rPr lang="en-US" smtClean="0"/>
              <a:pPr/>
              <a:t>1/18/15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1907D-DC51-9C40-91AF-6521F00506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89024" y="274637"/>
            <a:ext cx="7272339" cy="13390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89024" y="1801906"/>
            <a:ext cx="7272339" cy="43242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02187" y="6356350"/>
            <a:ext cx="24294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CE960FD-80E0-0E45-B9E6-D65CB2128BB4}" type="datetimeFigureOut">
              <a:rPr lang="en-US" smtClean="0"/>
              <a:pPr/>
              <a:t>1/18/15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420393" y="6356350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221907D-DC51-9C40-91AF-6521F00506B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lnSpc>
          <a:spcPts val="5200"/>
        </a:lnSpc>
        <a:spcBef>
          <a:spcPct val="0"/>
        </a:spcBef>
        <a:buNone/>
        <a:defRPr sz="4800" b="1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2000"/>
        </a:spcBef>
        <a:buFont typeface="Wingdings" pitchFamily="2" charset="2"/>
        <a:buChar char="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Font typeface="Wingdings" pitchFamily="2" charset="2"/>
        <a:buChar char="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Font typeface="Wingdings" pitchFamily="2" charset="2"/>
        <a:buChar char="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Font typeface="Wingdings" pitchFamily="2" charset="2"/>
        <a:buChar char="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Font typeface="Wingdings" pitchFamily="2" charset="2"/>
        <a:buChar char="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gif"/><Relationship Id="rId3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Relationship Id="rId3" Type="http://schemas.openxmlformats.org/officeDocument/2006/relationships/hyperlink" Target="http://www.youtube.com/watch?v=1XPHL4Q86t4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3" Type="http://schemas.openxmlformats.org/officeDocument/2006/relationships/image" Target="../media/image24.gi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gi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gi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2yXKbd5IDzU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Setting the Stage:</a:t>
            </a:r>
            <a:br>
              <a:rPr lang="en-US" dirty="0" smtClean="0"/>
            </a:br>
            <a:r>
              <a:rPr lang="en-US" dirty="0" smtClean="0"/>
              <a:t>Turn of the 20</a:t>
            </a:r>
            <a:r>
              <a:rPr lang="en-US" baseline="30000" dirty="0" smtClean="0"/>
              <a:t>th</a:t>
            </a:r>
            <a:r>
              <a:rPr lang="en-US" dirty="0" smtClean="0"/>
              <a:t> Century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Industrial Revolution and Imperialism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Progress and Plight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Urbanization: Growth of cities </a:t>
            </a:r>
          </a:p>
          <a:p>
            <a:pPr lvl="1"/>
            <a:r>
              <a:rPr lang="en-US" dirty="0" smtClean="0"/>
              <a:t>Factories near water sources</a:t>
            </a:r>
          </a:p>
          <a:p>
            <a:r>
              <a:rPr lang="en-US" dirty="0" smtClean="0"/>
              <a:t>Working class: </a:t>
            </a:r>
          </a:p>
          <a:p>
            <a:pPr lvl="1"/>
            <a:r>
              <a:rPr lang="en-US" dirty="0" smtClean="0"/>
              <a:t>Poor living conditions</a:t>
            </a:r>
          </a:p>
          <a:p>
            <a:pPr lvl="1"/>
            <a:r>
              <a:rPr lang="en-US" dirty="0" smtClean="0"/>
              <a:t>Poor working conditions </a:t>
            </a:r>
          </a:p>
          <a:p>
            <a:r>
              <a:rPr lang="en-US" dirty="0" smtClean="0"/>
              <a:t>Growth of the middle class </a:t>
            </a:r>
          </a:p>
          <a:p>
            <a:r>
              <a:rPr lang="en-US" dirty="0" smtClean="0"/>
              <a:t>Long-term effects:</a:t>
            </a:r>
          </a:p>
          <a:p>
            <a:pPr lvl="1"/>
            <a:r>
              <a:rPr lang="en-US" dirty="0" smtClean="0"/>
              <a:t>Improved standard of living, access to consumer goods</a:t>
            </a:r>
          </a:p>
        </p:txBody>
      </p:sp>
      <p:pic>
        <p:nvPicPr>
          <p:cNvPr id="4" name="Picture 3" descr="worker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0" y="1613646"/>
            <a:ext cx="2171700" cy="3071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 </a:t>
            </a:r>
            <a:endParaRPr lang="en-US" dirty="0"/>
          </a:p>
        </p:txBody>
      </p:sp>
      <p:pic>
        <p:nvPicPr>
          <p:cNvPr id="5" name="Content Placeholder 4" descr="life-expectancy-map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54272" y="4070048"/>
            <a:ext cx="5389563" cy="2506147"/>
          </a:xfrm>
        </p:spPr>
      </p:pic>
      <p:pic>
        <p:nvPicPr>
          <p:cNvPr id="7" name="Picture 6" descr="Developing_world_map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4272" y="1613646"/>
            <a:ext cx="5296738" cy="24564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Three Major Themes/Ideas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Industrialization: Growth of industries for the machine production of goods  </a:t>
            </a:r>
          </a:p>
          <a:p>
            <a:r>
              <a:rPr lang="en-US" dirty="0" smtClean="0"/>
              <a:t>Nationalism: Belief in loyalty to one’s nation (people with a shared culture and history)</a:t>
            </a:r>
          </a:p>
          <a:p>
            <a:r>
              <a:rPr lang="en-US" dirty="0" smtClean="0"/>
              <a:t>Imperialism: Strong nations dominating weaker nations politically, economically, or socially </a:t>
            </a:r>
          </a:p>
          <a:p>
            <a:pPr>
              <a:buNone/>
            </a:pPr>
            <a:r>
              <a:rPr lang="en-US" dirty="0" smtClean="0"/>
              <a:t>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Chocolate Riddle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you think of great chocolate, what countries do you think of?</a:t>
            </a:r>
          </a:p>
          <a:p>
            <a:r>
              <a:rPr lang="en-US" dirty="0" smtClean="0"/>
              <a:t>Where does chocolate come from?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5-01-21 at 2.51.50 PM.png"/>
          <p:cNvPicPr>
            <a:picLocks noGrp="1" noChangeAspect="1"/>
          </p:cNvPicPr>
          <p:nvPr>
            <p:ph idx="1"/>
          </p:nvPr>
        </p:nvPicPr>
        <p:blipFill>
          <a:blip r:embed="rId2"/>
          <a:srcRect l="-25500" r="-25500"/>
          <a:stretch>
            <a:fillRect/>
          </a:stretch>
        </p:blipFill>
        <p:spPr>
          <a:xfrm>
            <a:off x="-304800" y="457200"/>
            <a:ext cx="9949344" cy="59160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devilfish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10200" y="1613646"/>
            <a:ext cx="3489229" cy="3615265"/>
          </a:xfrm>
        </p:spPr>
      </p:pic>
      <p:sp>
        <p:nvSpPr>
          <p:cNvPr id="5" name="TextBox 4"/>
          <p:cNvSpPr txBox="1"/>
          <p:nvPr/>
        </p:nvSpPr>
        <p:spPr>
          <a:xfrm>
            <a:off x="533400" y="1613646"/>
            <a:ext cx="487680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000" dirty="0" smtClean="0"/>
          </a:p>
          <a:p>
            <a:pPr algn="ctr"/>
            <a:endParaRPr lang="en-US" sz="2000" dirty="0" smtClean="0"/>
          </a:p>
          <a:p>
            <a:pPr algn="ctr"/>
            <a:r>
              <a:rPr lang="en-US" sz="2400" b="1" dirty="0" smtClean="0"/>
              <a:t>“The Sun Never Sets On the British Empire” </a:t>
            </a:r>
          </a:p>
          <a:p>
            <a:pPr algn="ctr"/>
            <a:endParaRPr lang="en-US" sz="2000" dirty="0" smtClean="0"/>
          </a:p>
          <a:p>
            <a:pPr marL="457200" indent="-457200" algn="ctr">
              <a:buAutoNum type="arabicPeriod"/>
            </a:pPr>
            <a:r>
              <a:rPr lang="en-US" sz="2000" dirty="0" smtClean="0"/>
              <a:t>What do you know about the British Empire?</a:t>
            </a:r>
          </a:p>
          <a:p>
            <a:pPr marL="457200" indent="-457200" algn="ctr"/>
            <a:r>
              <a:rPr lang="en-US" sz="2000" dirty="0" smtClean="0"/>
              <a:t> </a:t>
            </a:r>
          </a:p>
          <a:p>
            <a:pPr algn="ctr"/>
            <a:r>
              <a:rPr lang="en-US" sz="2000" dirty="0" smtClean="0"/>
              <a:t>2. Take a guess: what do you think this quote means? </a:t>
            </a:r>
            <a:endParaRPr 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6477000" y="5228911"/>
            <a:ext cx="16557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Hint: Look at the map on pg. 337 of your textbook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British Empire at the Height of its Power </a:t>
            </a:r>
            <a:endParaRPr lang="en-US" dirty="0"/>
          </a:p>
        </p:txBody>
      </p:sp>
      <p:pic>
        <p:nvPicPr>
          <p:cNvPr id="6" name="Content Placeholder 5" descr="British_Empire.jpg"/>
          <p:cNvPicPr>
            <a:picLocks noGrp="1" noChangeAspect="1"/>
          </p:cNvPicPr>
          <p:nvPr>
            <p:ph idx="1"/>
          </p:nvPr>
        </p:nvPicPr>
        <p:blipFill>
          <a:blip r:embed="rId2"/>
          <a:srcRect t="-14292" b="-14292"/>
          <a:stretch>
            <a:fillRect/>
          </a:stretch>
        </p:blipFill>
        <p:spPr/>
      </p:pic>
      <p:sp>
        <p:nvSpPr>
          <p:cNvPr id="7" name="TextBox 6"/>
          <p:cNvSpPr txBox="1"/>
          <p:nvPr/>
        </p:nvSpPr>
        <p:spPr>
          <a:xfrm>
            <a:off x="4114800" y="5941497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1920’s 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781800" y="5987663"/>
            <a:ext cx="15795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¼ of world’s pop.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7521_124266440946287_9463_n.jpg"/>
          <p:cNvPicPr>
            <a:picLocks noChangeAspect="1"/>
          </p:cNvPicPr>
          <p:nvPr/>
        </p:nvPicPr>
        <p:blipFill>
          <a:blip r:embed="rId2">
            <a:alphaModFix amt="39000"/>
            <a:lum/>
          </a:blip>
          <a:stretch>
            <a:fillRect/>
          </a:stretch>
        </p:blipFill>
        <p:spPr>
          <a:xfrm>
            <a:off x="2362200" y="1801906"/>
            <a:ext cx="4752976" cy="35647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Rule, Britannia!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9024" y="1613646"/>
            <a:ext cx="7272339" cy="4324257"/>
          </a:xfrm>
        </p:spPr>
        <p:txBody>
          <a:bodyPr/>
          <a:lstStyle/>
          <a:p>
            <a:pPr algn="ctr">
              <a:spcBef>
                <a:spcPts val="0"/>
              </a:spcBef>
              <a:buNone/>
            </a:pPr>
            <a:endParaRPr lang="en-US" b="1" dirty="0" smtClean="0">
              <a:solidFill>
                <a:schemeClr val="tx1"/>
              </a:solidFill>
            </a:endParaRPr>
          </a:p>
          <a:p>
            <a:pPr algn="ctr">
              <a:spcBef>
                <a:spcPts val="0"/>
              </a:spcBef>
              <a:buNone/>
            </a:pPr>
            <a:endParaRPr lang="en-US" b="1" dirty="0" smtClean="0">
              <a:solidFill>
                <a:schemeClr val="tx1"/>
              </a:solidFill>
            </a:endParaRPr>
          </a:p>
          <a:p>
            <a:pPr algn="ctr">
              <a:spcBef>
                <a:spcPts val="0"/>
              </a:spcBef>
              <a:buNone/>
            </a:pPr>
            <a:r>
              <a:rPr lang="en-US" b="1" dirty="0" smtClean="0">
                <a:solidFill>
                  <a:schemeClr val="tx1"/>
                </a:solidFill>
              </a:rPr>
              <a:t>Rule Britannia!</a:t>
            </a:r>
          </a:p>
          <a:p>
            <a:pPr algn="ctr">
              <a:spcBef>
                <a:spcPts val="0"/>
              </a:spcBef>
              <a:buNone/>
            </a:pPr>
            <a:r>
              <a:rPr lang="en-US" b="1" dirty="0" smtClean="0">
                <a:solidFill>
                  <a:schemeClr val="tx1"/>
                </a:solidFill>
              </a:rPr>
              <a:t>Britannia rule the waves</a:t>
            </a:r>
          </a:p>
          <a:p>
            <a:pPr algn="ctr">
              <a:spcBef>
                <a:spcPts val="0"/>
              </a:spcBef>
              <a:buNone/>
            </a:pPr>
            <a:r>
              <a:rPr lang="en-US" b="1" dirty="0" smtClean="0">
                <a:solidFill>
                  <a:schemeClr val="tx1"/>
                </a:solidFill>
              </a:rPr>
              <a:t>Britons never, never, never shall be slaves.</a:t>
            </a:r>
          </a:p>
          <a:p>
            <a:pPr algn="ctr">
              <a:spcBef>
                <a:spcPts val="0"/>
              </a:spcBef>
              <a:buNone/>
            </a:pPr>
            <a:r>
              <a:rPr lang="en-US" b="1" dirty="0" smtClean="0">
                <a:solidFill>
                  <a:schemeClr val="tx1"/>
                </a:solidFill>
              </a:rPr>
              <a:t>Rule Britannia!</a:t>
            </a:r>
          </a:p>
          <a:p>
            <a:pPr algn="ctr">
              <a:spcBef>
                <a:spcPts val="0"/>
              </a:spcBef>
              <a:buNone/>
            </a:pPr>
            <a:r>
              <a:rPr lang="en-US" b="1" dirty="0" smtClean="0">
                <a:solidFill>
                  <a:schemeClr val="tx1"/>
                </a:solidFill>
              </a:rPr>
              <a:t>Britannia rule the waves.</a:t>
            </a:r>
          </a:p>
          <a:p>
            <a:pPr algn="ctr">
              <a:spcBef>
                <a:spcPts val="0"/>
              </a:spcBef>
              <a:buNone/>
            </a:pPr>
            <a:r>
              <a:rPr lang="en-US" b="1" dirty="0" smtClean="0">
                <a:solidFill>
                  <a:schemeClr val="tx1"/>
                </a:solidFill>
              </a:rPr>
              <a:t>Britons never, never, never shall be slaves.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52600" y="5366638"/>
            <a:ext cx="617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3"/>
              </a:rPr>
              <a:t>http://www.youtube.com/watch?v=1XPHL4Q86t4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Imperialism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Imperialism</a:t>
            </a:r>
            <a:r>
              <a:rPr lang="en-US" dirty="0" smtClean="0"/>
              <a:t>: Seizure (taking) of a country or territory (land) by a stronger country </a:t>
            </a:r>
          </a:p>
          <a:p>
            <a:pPr lvl="1"/>
            <a:r>
              <a:rPr lang="en-US" dirty="0" smtClean="0"/>
              <a:t>Strong nations dominating weaker nations politically, economically, or socially</a:t>
            </a:r>
            <a:r>
              <a:rPr lang="en-US" dirty="0" smtClean="0"/>
              <a:t> </a:t>
            </a:r>
          </a:p>
          <a:p>
            <a:r>
              <a:rPr lang="en-US" dirty="0" smtClean="0"/>
              <a:t>Primary Sources: Discover the three main causes of imperialism </a:t>
            </a:r>
            <a:r>
              <a:rPr lang="en-US" dirty="0" smtClean="0"/>
              <a:t> 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5-01-29 at 2.40.17 PM.png"/>
          <p:cNvPicPr>
            <a:picLocks noGrp="1" noChangeAspect="1"/>
          </p:cNvPicPr>
          <p:nvPr>
            <p:ph idx="1"/>
          </p:nvPr>
        </p:nvPicPr>
        <p:blipFill>
          <a:blip r:embed="rId2"/>
          <a:srcRect l="-4380" r="-4380"/>
          <a:stretch>
            <a:fillRect/>
          </a:stretch>
        </p:blipFill>
        <p:spPr>
          <a:xfrm>
            <a:off x="379094" y="533400"/>
            <a:ext cx="8764906" cy="52117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Journal #1: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13646"/>
            <a:ext cx="4114801" cy="4648201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Take out your HW and journals! </a:t>
            </a:r>
          </a:p>
          <a:p>
            <a:r>
              <a:rPr lang="en-US" dirty="0" smtClean="0"/>
              <a:t>1. Why study history? </a:t>
            </a:r>
          </a:p>
          <a:p>
            <a:r>
              <a:rPr lang="en-US" dirty="0" smtClean="0"/>
              <a:t>2. What tools do historians use to study history? </a:t>
            </a:r>
          </a:p>
          <a:p>
            <a:r>
              <a:rPr lang="en-US" b="1" dirty="0" smtClean="0"/>
              <a:t>Primary Sources: Firsthand accounts from the time period </a:t>
            </a:r>
          </a:p>
          <a:p>
            <a:r>
              <a:rPr lang="en-US" dirty="0" smtClean="0"/>
              <a:t>3. What primary source from your own life did you choose and why? </a:t>
            </a:r>
            <a:endParaRPr lang="en-US" dirty="0"/>
          </a:p>
        </p:txBody>
      </p:sp>
      <p:pic>
        <p:nvPicPr>
          <p:cNvPr id="4" name="Picture 3" descr="slo primary documen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7800" y="1801907"/>
            <a:ext cx="3438157" cy="33067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5-01-27 at 2.19.19 PM.png"/>
          <p:cNvPicPr>
            <a:picLocks noGrp="1" noChangeAspect="1"/>
          </p:cNvPicPr>
          <p:nvPr>
            <p:ph idx="1"/>
          </p:nvPr>
        </p:nvPicPr>
        <p:blipFill>
          <a:blip r:embed="rId2"/>
          <a:srcRect l="-14086" r="-14086"/>
          <a:stretch>
            <a:fillRect/>
          </a:stretch>
        </p:blipFill>
        <p:spPr>
          <a:xfrm>
            <a:off x="0" y="533400"/>
            <a:ext cx="9405655" cy="55927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Vocabulary: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Nationalism </a:t>
            </a:r>
          </a:p>
          <a:p>
            <a:r>
              <a:rPr lang="en-US" dirty="0" smtClean="0"/>
              <a:t>Social Darwinism </a:t>
            </a:r>
          </a:p>
          <a:p>
            <a:r>
              <a:rPr lang="en-US" dirty="0" smtClean="0"/>
              <a:t>Paternalism </a:t>
            </a:r>
          </a:p>
          <a:p>
            <a:r>
              <a:rPr lang="en-US" dirty="0" smtClean="0"/>
              <a:t>Assimilation</a:t>
            </a:r>
            <a:r>
              <a:rPr lang="en-US" dirty="0" smtClean="0"/>
              <a:t> </a:t>
            </a:r>
          </a:p>
          <a:p>
            <a:r>
              <a:rPr lang="en-US" dirty="0" smtClean="0"/>
              <a:t>Racism 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Argument Writing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Which cause—social, political, or economic—was most responsible for imperialism in the late 1800s? </a:t>
            </a:r>
          </a:p>
          <a:p>
            <a:r>
              <a:rPr lang="en-US" dirty="0" smtClean="0"/>
              <a:t>Write a short response to turn in.</a:t>
            </a:r>
          </a:p>
          <a:p>
            <a:r>
              <a:rPr lang="en-US" dirty="0" smtClean="0"/>
              <a:t>Format to follow:</a:t>
            </a:r>
          </a:p>
          <a:p>
            <a:pPr lvl="1"/>
            <a:r>
              <a:rPr lang="en-US" dirty="0" smtClean="0"/>
              <a:t>T: Topic sentence </a:t>
            </a:r>
          </a:p>
          <a:p>
            <a:pPr lvl="1"/>
            <a:r>
              <a:rPr lang="en-US" dirty="0" smtClean="0"/>
              <a:t>I: Introduce main point and evidence </a:t>
            </a:r>
          </a:p>
          <a:p>
            <a:pPr lvl="1"/>
            <a:r>
              <a:rPr lang="en-US" dirty="0" smtClean="0"/>
              <a:t>Q: Quote from the document </a:t>
            </a:r>
          </a:p>
          <a:p>
            <a:pPr lvl="1"/>
            <a:r>
              <a:rPr lang="en-US" dirty="0" smtClean="0"/>
              <a:t>A: Analyze the quote or your evidence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Three Corners Discussion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Choose your country for the Berlin Conference simulation…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/>
              <a:t>Portugal: </a:t>
            </a:r>
            <a:r>
              <a:rPr lang="en-US" dirty="0" err="1" smtClean="0"/>
              <a:t>Izzy</a:t>
            </a:r>
            <a:r>
              <a:rPr lang="en-US" dirty="0" smtClean="0"/>
              <a:t>, Isabelle, Madden, Emily</a:t>
            </a:r>
          </a:p>
          <a:p>
            <a:pPr lvl="1"/>
            <a:r>
              <a:rPr lang="en-US" dirty="0" smtClean="0"/>
              <a:t>Britain: </a:t>
            </a:r>
            <a:r>
              <a:rPr lang="en-US" dirty="0" err="1" smtClean="0"/>
              <a:t>Carly</a:t>
            </a:r>
            <a:r>
              <a:rPr lang="en-US" dirty="0" smtClean="0"/>
              <a:t>, Rachel, Bonnie, Raven</a:t>
            </a:r>
          </a:p>
          <a:p>
            <a:pPr lvl="1"/>
            <a:r>
              <a:rPr lang="en-US" dirty="0" smtClean="0"/>
              <a:t>France: Colin, Brandon, Henry, Michael </a:t>
            </a:r>
          </a:p>
          <a:p>
            <a:pPr lvl="1"/>
            <a:r>
              <a:rPr lang="en-US" dirty="0" smtClean="0"/>
              <a:t> Belgium: Addie, Tyler, Corinne, Tesla</a:t>
            </a:r>
          </a:p>
          <a:p>
            <a:pPr lvl="1"/>
            <a:r>
              <a:rPr lang="en-US" dirty="0" smtClean="0"/>
              <a:t>Germany: Colin,  Jake, Colin, Jared </a:t>
            </a:r>
          </a:p>
          <a:p>
            <a:pPr lvl="1"/>
            <a:r>
              <a:rPr lang="en-US" dirty="0" smtClean="0"/>
              <a:t> Italy: </a:t>
            </a:r>
            <a:r>
              <a:rPr lang="en-US" dirty="0" err="1" smtClean="0"/>
              <a:t>Keara</a:t>
            </a:r>
            <a:r>
              <a:rPr lang="en-US" dirty="0" smtClean="0"/>
              <a:t>, Hailey, Hannah, Nolan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Choose your country for the Berlin Conference…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/>
              <a:t>Portugal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Britain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France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 Belgium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Germany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 Italy</a:t>
            </a:r>
            <a:r>
              <a:rPr lang="en-US" dirty="0" smtClean="0"/>
              <a:t>: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</a:t>
            </a:r>
            <a:r>
              <a:rPr lang="en-US" dirty="0" smtClean="0"/>
              <a:t>. If you wanted to control someone smaller or weaker than you, how could you do it? What methods might you use?</a:t>
            </a:r>
          </a:p>
          <a:p>
            <a:r>
              <a:rPr lang="en-US" dirty="0" smtClean="0"/>
              <a:t>2. What might happen to them after you have dominated their lives? </a:t>
            </a:r>
          </a:p>
          <a:p>
            <a:r>
              <a:rPr lang="en-US" dirty="0" smtClean="0"/>
              <a:t>3. Is this ever morally justified (morally right)? Why or why not?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Scramble for Africa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European countries want to build empires! </a:t>
            </a:r>
          </a:p>
          <a:p>
            <a:r>
              <a:rPr lang="en-US" dirty="0" smtClean="0"/>
              <a:t>How it starts: Explorers and missionaries, trade </a:t>
            </a:r>
          </a:p>
          <a:p>
            <a:r>
              <a:rPr lang="en-US" dirty="0" smtClean="0"/>
              <a:t>Then: Belgium takes the Congo (1880’s) </a:t>
            </a:r>
          </a:p>
          <a:p>
            <a:r>
              <a:rPr lang="en-US" dirty="0" smtClean="0"/>
              <a:t>How did Europeans take control? </a:t>
            </a:r>
          </a:p>
          <a:p>
            <a:pPr lvl="1"/>
            <a:r>
              <a:rPr lang="en-US" dirty="0" smtClean="0"/>
              <a:t>Technology</a:t>
            </a:r>
            <a:r>
              <a:rPr lang="en-US" dirty="0" smtClean="0"/>
              <a:t>: Maxim gun, steamboat</a:t>
            </a:r>
          </a:p>
          <a:p>
            <a:pPr lvl="1"/>
            <a:r>
              <a:rPr lang="en-US" dirty="0" smtClean="0"/>
              <a:t>Medicine:</a:t>
            </a:r>
            <a:r>
              <a:rPr lang="en-US" dirty="0" smtClean="0"/>
              <a:t> Quinine for malaria </a:t>
            </a:r>
          </a:p>
          <a:p>
            <a:pPr lvl="1"/>
            <a:r>
              <a:rPr lang="en-US" dirty="0" smtClean="0"/>
              <a:t>Took advantage </a:t>
            </a:r>
            <a:r>
              <a:rPr lang="en-US" dirty="0" smtClean="0"/>
              <a:t>of: African diversity</a:t>
            </a:r>
            <a:r>
              <a:rPr lang="en-US" smtClean="0"/>
              <a:t>, rivalries </a:t>
            </a:r>
          </a:p>
          <a:p>
            <a:r>
              <a:rPr lang="en-US" dirty="0" smtClean="0"/>
              <a:t>Berlin Conference (1884-85) to prevent wars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Africa Before and After</a:t>
            </a:r>
            <a:endParaRPr lang="en-US" dirty="0"/>
          </a:p>
        </p:txBody>
      </p:sp>
      <p:pic>
        <p:nvPicPr>
          <p:cNvPr id="4" name="Content Placeholder 3" descr="Africa-antes-de-la-particion-colonial-c-187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9081" y="1613646"/>
            <a:ext cx="3654319" cy="4129380"/>
          </a:xfrm>
        </p:spPr>
      </p:pic>
      <p:pic>
        <p:nvPicPr>
          <p:cNvPr id="5" name="Picture 4" descr="africa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400" y="1613646"/>
            <a:ext cx="4302737" cy="38036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828800" y="6172200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1870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638800" y="59436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c</a:t>
            </a:r>
            <a:r>
              <a:rPr lang="en-US" dirty="0" smtClean="0"/>
              <a:t>. 1914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Not just Africa </a:t>
            </a:r>
          </a:p>
          <a:p>
            <a:pPr lvl="1"/>
            <a:r>
              <a:rPr lang="en-US" dirty="0" smtClean="0"/>
              <a:t>Britain in India, trading in China </a:t>
            </a:r>
          </a:p>
          <a:p>
            <a:pPr lvl="1"/>
            <a:r>
              <a:rPr lang="en-US" dirty="0" smtClean="0"/>
              <a:t>French and Dutch in Southeast Asia </a:t>
            </a:r>
          </a:p>
          <a:p>
            <a:pPr lvl="1"/>
            <a:r>
              <a:rPr lang="en-US" dirty="0" smtClean="0"/>
              <a:t>US in the Philippines and Hawaii 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Not just Europeans </a:t>
            </a:r>
          </a:p>
          <a:p>
            <a:pPr lvl="1"/>
            <a:r>
              <a:rPr lang="en-US" dirty="0" smtClean="0"/>
              <a:t>Japan took over Korea in 1910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Felkins-9801.fig.a.lg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024" y="828499"/>
            <a:ext cx="7043739" cy="46882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Forms of control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Name of the Game: Empire Building </a:t>
            </a:r>
          </a:p>
          <a:p>
            <a:r>
              <a:rPr lang="en-US" dirty="0" smtClean="0"/>
              <a:t>Types of imperialism:</a:t>
            </a:r>
          </a:p>
          <a:p>
            <a:pPr lvl="1"/>
            <a:r>
              <a:rPr lang="en-US" dirty="0" smtClean="0"/>
              <a:t>Colony: Foreign power governs </a:t>
            </a:r>
          </a:p>
          <a:p>
            <a:pPr lvl="1"/>
            <a:r>
              <a:rPr lang="en-US" dirty="0" smtClean="0"/>
              <a:t>Protectorate: Foreign power controls government </a:t>
            </a:r>
          </a:p>
          <a:p>
            <a:pPr lvl="1"/>
            <a:r>
              <a:rPr lang="en-US" dirty="0" smtClean="0"/>
              <a:t>Sphere of influence: Foreign power has trade privileges </a:t>
            </a:r>
          </a:p>
          <a:p>
            <a:pPr lvl="1"/>
            <a:r>
              <a:rPr lang="en-US" dirty="0" smtClean="0"/>
              <a:t>Economic Imperialism: Foreign business controls econ. </a:t>
            </a:r>
          </a:p>
          <a:p>
            <a:r>
              <a:rPr lang="en-US" dirty="0" smtClean="0"/>
              <a:t>Forms of control: </a:t>
            </a:r>
          </a:p>
          <a:p>
            <a:pPr lvl="1"/>
            <a:r>
              <a:rPr lang="en-US" dirty="0" smtClean="0"/>
              <a:t>Direct: No self-rule, no local leaders in government </a:t>
            </a:r>
          </a:p>
          <a:p>
            <a:pPr lvl="1"/>
            <a:r>
              <a:rPr lang="en-US" dirty="0" smtClean="0"/>
              <a:t>Indirect: Limited self-rule of local leaders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Based on your research for homework last night, how powerful do you think your country is? </a:t>
            </a:r>
          </a:p>
          <a:p>
            <a:r>
              <a:rPr lang="en-US" dirty="0" smtClean="0"/>
              <a:t>Do you think your country will be successful in getting as much of the best territory as it can at the Berlin Conference today? </a:t>
            </a:r>
            <a:endParaRPr lang="en-US" dirty="0"/>
          </a:p>
        </p:txBody>
      </p:sp>
      <p:pic>
        <p:nvPicPr>
          <p:cNvPr id="4" name="Picture 3" descr="image0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4191000"/>
            <a:ext cx="3344719" cy="242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Berlin Conference Simulation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Order for choosing territory:</a:t>
            </a:r>
          </a:p>
          <a:p>
            <a:pPr lvl="1"/>
            <a:r>
              <a:rPr lang="en-US" dirty="0" smtClean="0"/>
              <a:t>1. Portugal   </a:t>
            </a:r>
          </a:p>
          <a:p>
            <a:pPr lvl="1"/>
            <a:r>
              <a:rPr lang="en-US" dirty="0" smtClean="0"/>
              <a:t>2. Britain </a:t>
            </a:r>
          </a:p>
          <a:p>
            <a:pPr lvl="1"/>
            <a:r>
              <a:rPr lang="en-US" dirty="0" smtClean="0"/>
              <a:t>3. France </a:t>
            </a:r>
          </a:p>
          <a:p>
            <a:pPr lvl="1"/>
            <a:r>
              <a:rPr lang="en-US" dirty="0" smtClean="0"/>
              <a:t>4. Belgium </a:t>
            </a:r>
          </a:p>
          <a:p>
            <a:pPr lvl="1"/>
            <a:r>
              <a:rPr lang="en-US" dirty="0" smtClean="0"/>
              <a:t>5. Germany </a:t>
            </a:r>
          </a:p>
          <a:p>
            <a:pPr lvl="1"/>
            <a:r>
              <a:rPr lang="en-US" dirty="0" smtClean="0"/>
              <a:t>6. Italy </a:t>
            </a:r>
            <a:r>
              <a:rPr lang="en-US" dirty="0" smtClean="0"/>
              <a:t> </a:t>
            </a:r>
          </a:p>
          <a:p>
            <a:pPr lvl="1">
              <a:buNone/>
            </a:pPr>
            <a:r>
              <a:rPr lang="en-US" dirty="0" smtClean="0"/>
              <a:t>Spaces </a:t>
            </a:r>
            <a:r>
              <a:rPr lang="en-US" dirty="0" smtClean="0"/>
              <a:t>off-limits: Liberia (everyone) and Ethiopia (except for Italy) 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africa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3689" y="464427"/>
            <a:ext cx="6619322" cy="5851527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Journal #6: Where in the World?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Guess the country! Explain your guess. </a:t>
            </a:r>
          </a:p>
          <a:p>
            <a:r>
              <a:rPr lang="en-US" dirty="0" smtClean="0"/>
              <a:t>Clues:</a:t>
            </a:r>
          </a:p>
          <a:p>
            <a:pPr lvl="1"/>
            <a:r>
              <a:rPr lang="en-US" dirty="0" smtClean="0"/>
              <a:t>The world’s largest democracy </a:t>
            </a:r>
          </a:p>
          <a:p>
            <a:pPr lvl="1"/>
            <a:r>
              <a:rPr lang="en-US" dirty="0" smtClean="0"/>
              <a:t>Main religions:</a:t>
            </a:r>
          </a:p>
          <a:p>
            <a:pPr lvl="2"/>
            <a:r>
              <a:rPr lang="en-US" dirty="0" smtClean="0"/>
              <a:t>Hindus (80%) </a:t>
            </a:r>
          </a:p>
          <a:p>
            <a:pPr lvl="2"/>
            <a:r>
              <a:rPr lang="en-US" dirty="0" smtClean="0"/>
              <a:t>Muslims (13%) </a:t>
            </a:r>
          </a:p>
          <a:p>
            <a:pPr lvl="2"/>
            <a:r>
              <a:rPr lang="en-US" dirty="0" smtClean="0"/>
              <a:t>Other (Christian, Sikh): 7% </a:t>
            </a:r>
          </a:p>
          <a:p>
            <a:pPr lvl="1"/>
            <a:r>
              <a:rPr lang="en-US" dirty="0" smtClean="0"/>
              <a:t>16 official languages, including English </a:t>
            </a:r>
          </a:p>
          <a:p>
            <a:pPr lvl="1"/>
            <a:r>
              <a:rPr lang="en-US" dirty="0" smtClean="0"/>
              <a:t>Capital city is New Delhi </a:t>
            </a:r>
          </a:p>
          <a:p>
            <a:pPr lvl="1"/>
            <a:r>
              <a:rPr lang="en-US" b="1" dirty="0" smtClean="0"/>
              <a:t>Raise your hand if you would like one extra hint!</a:t>
            </a:r>
            <a:endParaRPr lang="en-US" b="1" dirty="0"/>
          </a:p>
        </p:txBody>
      </p:sp>
      <p:pic>
        <p:nvPicPr>
          <p:cNvPr id="4" name="Picture 3" descr="Carmen-sandie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0769" y="1801906"/>
            <a:ext cx="2007973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Answer: India </a:t>
            </a:r>
            <a:endParaRPr lang="en-US" dirty="0"/>
          </a:p>
        </p:txBody>
      </p:sp>
      <p:pic>
        <p:nvPicPr>
          <p:cNvPr id="4" name="Content Placeholder 3" descr="800px-Taj_Mahal,_Agra,_India_edit2.jpg"/>
          <p:cNvPicPr>
            <a:picLocks noGrp="1" noChangeAspect="1"/>
          </p:cNvPicPr>
          <p:nvPr>
            <p:ph idx="1"/>
          </p:nvPr>
        </p:nvPicPr>
        <p:blipFill>
          <a:blip r:embed="rId2"/>
          <a:srcRect l="-5286" r="-5286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Europeans in the Middle East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9025" y="1801906"/>
            <a:ext cx="3940176" cy="4324257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Decline of the Ottoman Empire </a:t>
            </a:r>
          </a:p>
          <a:p>
            <a:r>
              <a:rPr lang="en-US" dirty="0" smtClean="0"/>
              <a:t>Geopolitics: Taking strategically located land </a:t>
            </a:r>
          </a:p>
          <a:p>
            <a:r>
              <a:rPr lang="en-US" dirty="0" smtClean="0"/>
              <a:t>Crimean War: Britain, France, Ottomans prevent Russia from taking Black Sea territory </a:t>
            </a:r>
          </a:p>
          <a:p>
            <a:r>
              <a:rPr lang="en-US" dirty="0" smtClean="0"/>
              <a:t>“Great Game” between Britain and Russia over Afghanistan </a:t>
            </a:r>
          </a:p>
          <a:p>
            <a:r>
              <a:rPr lang="en-US" dirty="0" smtClean="0"/>
              <a:t>Egypt modernizes: Suez Canal leads to British control of Egypt</a:t>
            </a:r>
          </a:p>
          <a:p>
            <a:r>
              <a:rPr lang="en-US" dirty="0" smtClean="0"/>
              <a:t>Russian, British spheres of interest in Persia—for oil  </a:t>
            </a:r>
            <a:endParaRPr lang="en-US" dirty="0"/>
          </a:p>
        </p:txBody>
      </p:sp>
      <p:pic>
        <p:nvPicPr>
          <p:cNvPr id="4" name="Picture 3" descr="Great_Game_cartoon_from_187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1" y="2438400"/>
            <a:ext cx="3057525" cy="2495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Southeast Asia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Dutch East India Company in Indonesia </a:t>
            </a:r>
          </a:p>
          <a:p>
            <a:pPr lvl="1"/>
            <a:r>
              <a:rPr lang="en-US" dirty="0" smtClean="0"/>
              <a:t>Rubber plantations and other cash crops </a:t>
            </a:r>
          </a:p>
          <a:p>
            <a:r>
              <a:rPr lang="en-US" dirty="0" smtClean="0"/>
              <a:t>British in Malaysia </a:t>
            </a:r>
          </a:p>
          <a:p>
            <a:r>
              <a:rPr lang="en-US" dirty="0" smtClean="0"/>
              <a:t>French in Indochina (Vietnam)</a:t>
            </a:r>
          </a:p>
          <a:p>
            <a:pPr lvl="1"/>
            <a:r>
              <a:rPr lang="en-US" dirty="0" smtClean="0"/>
              <a:t>Rice production </a:t>
            </a:r>
          </a:p>
          <a:p>
            <a:r>
              <a:rPr lang="en-US" dirty="0" smtClean="0"/>
              <a:t>Siam (Thailand) remained independent </a:t>
            </a:r>
          </a:p>
          <a:p>
            <a:pPr lvl="1"/>
            <a:r>
              <a:rPr lang="en-US" dirty="0" smtClean="0"/>
              <a:t>King </a:t>
            </a:r>
            <a:r>
              <a:rPr lang="en-US" dirty="0" err="1" smtClean="0"/>
              <a:t>Mongkut</a:t>
            </a:r>
            <a:r>
              <a:rPr lang="en-US" dirty="0" smtClean="0"/>
              <a:t> plays France and Britain and modernizes </a:t>
            </a:r>
          </a:p>
          <a:p>
            <a:r>
              <a:rPr lang="en-US" dirty="0" smtClean="0"/>
              <a:t>US in the Philippines, Hawaii (interest in sugar) </a:t>
            </a:r>
          </a:p>
          <a:p>
            <a:pPr lvl="1"/>
            <a:r>
              <a:rPr lang="en-US" dirty="0" smtClean="0"/>
              <a:t>Hawaii annexed in 1898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Imperialism in India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Decline of </a:t>
            </a:r>
            <a:r>
              <a:rPr lang="en-US" dirty="0" err="1" smtClean="0"/>
              <a:t>Mughal</a:t>
            </a:r>
            <a:r>
              <a:rPr lang="en-US" dirty="0" smtClean="0"/>
              <a:t> Empire in the 1700s</a:t>
            </a:r>
          </a:p>
          <a:p>
            <a:pPr lvl="1"/>
            <a:r>
              <a:rPr lang="en-US" dirty="0" smtClean="0"/>
              <a:t>British make deals with maharajahs </a:t>
            </a:r>
          </a:p>
          <a:p>
            <a:r>
              <a:rPr lang="en-US" dirty="0" smtClean="0"/>
              <a:t>British East India Company sets up trading posts </a:t>
            </a:r>
          </a:p>
          <a:p>
            <a:pPr lvl="1"/>
            <a:r>
              <a:rPr lang="en-US" dirty="0" smtClean="0"/>
              <a:t>Cash crops: Tea, indigo, coffee, cotton, and opium to trade with  China (for tea) </a:t>
            </a:r>
          </a:p>
          <a:p>
            <a:r>
              <a:rPr lang="en-US" dirty="0" smtClean="0"/>
              <a:t>“</a:t>
            </a:r>
            <a:r>
              <a:rPr lang="en-US" dirty="0"/>
              <a:t>J</a:t>
            </a:r>
            <a:r>
              <a:rPr lang="en-US" dirty="0" smtClean="0"/>
              <a:t>ewel in the crown” of colonies</a:t>
            </a:r>
          </a:p>
          <a:p>
            <a:pPr lvl="1"/>
            <a:r>
              <a:rPr lang="en-US" dirty="0" smtClean="0"/>
              <a:t>What does this mean?  </a:t>
            </a:r>
          </a:p>
          <a:p>
            <a:r>
              <a:rPr lang="en-US" dirty="0" smtClean="0"/>
              <a:t>Decline in local handloom textile industry 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Sepoy</a:t>
            </a:r>
            <a:r>
              <a:rPr lang="en-US" dirty="0" smtClean="0"/>
              <a:t> Rebellion (1857)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Sepoy</a:t>
            </a:r>
            <a:r>
              <a:rPr lang="en-US" dirty="0" smtClean="0"/>
              <a:t> Mutiny/India’s First War of Independence led to the Raj (direct British government control)</a:t>
            </a:r>
          </a:p>
          <a:p>
            <a:pPr lvl="1"/>
            <a:r>
              <a:rPr lang="en-US" dirty="0" err="1" smtClean="0"/>
              <a:t>Sepoys</a:t>
            </a:r>
            <a:r>
              <a:rPr lang="en-US" dirty="0" smtClean="0"/>
              <a:t>: Indian soldiers </a:t>
            </a:r>
          </a:p>
          <a:p>
            <a:pPr lvl="1"/>
            <a:r>
              <a:rPr lang="en-US" dirty="0" smtClean="0"/>
              <a:t>Upset by a rumor that new cartridges for rifles would use cow and pig fat </a:t>
            </a:r>
          </a:p>
          <a:p>
            <a:r>
              <a:rPr lang="en-US" dirty="0" smtClean="0"/>
              <a:t>Problem for the rebellion: the division between Hindus and Muslims</a:t>
            </a:r>
          </a:p>
          <a:p>
            <a:r>
              <a:rPr lang="en-US" dirty="0" smtClean="0">
                <a:hlinkClick r:id="rId2"/>
              </a:rPr>
              <a:t>Film Study: Mangel Pandey, The Rising </a:t>
            </a:r>
          </a:p>
          <a:p>
            <a:r>
              <a:rPr lang="en-US" dirty="0" smtClean="0">
                <a:hlinkClick r:id="rId2"/>
              </a:rPr>
              <a:t>http://www.youtube.com/watch?v=2yXKbd5IDzU</a:t>
            </a:r>
            <a:r>
              <a:rPr lang="en-US" dirty="0" smtClean="0"/>
              <a:t>   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2000yardstar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484907"/>
            <a:ext cx="5387976" cy="5641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 for viewing the film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Why is </a:t>
            </a:r>
            <a:r>
              <a:rPr lang="en-US" dirty="0" err="1" smtClean="0"/>
              <a:t>Mangal</a:t>
            </a:r>
            <a:r>
              <a:rPr lang="en-US" dirty="0" smtClean="0"/>
              <a:t> </a:t>
            </a:r>
            <a:r>
              <a:rPr lang="en-US" dirty="0" err="1" smtClean="0"/>
              <a:t>Pandey</a:t>
            </a:r>
            <a:r>
              <a:rPr lang="en-US" dirty="0" smtClean="0"/>
              <a:t> considered India’s first national hero? </a:t>
            </a:r>
          </a:p>
          <a:p>
            <a:r>
              <a:rPr lang="en-US" dirty="0" smtClean="0"/>
              <a:t>2. What does </a:t>
            </a:r>
            <a:r>
              <a:rPr lang="en-US" dirty="0" err="1" smtClean="0"/>
              <a:t>Mangal</a:t>
            </a:r>
            <a:r>
              <a:rPr lang="en-US" dirty="0" smtClean="0"/>
              <a:t> </a:t>
            </a:r>
            <a:r>
              <a:rPr lang="en-US" dirty="0" err="1" smtClean="0"/>
              <a:t>Pandey</a:t>
            </a:r>
            <a:r>
              <a:rPr lang="en-US" dirty="0" smtClean="0"/>
              <a:t> mean when he says, “We are all untouchables in our own land”?</a:t>
            </a:r>
          </a:p>
          <a:p>
            <a:pPr lvl="1"/>
            <a:r>
              <a:rPr lang="en-US" dirty="0" smtClean="0"/>
              <a:t>Untouchables: Lowest caste of Indian society </a:t>
            </a:r>
          </a:p>
          <a:p>
            <a:r>
              <a:rPr lang="en-US" dirty="0" smtClean="0"/>
              <a:t>3. What does Captain William Gordon warn will happen if the British execute </a:t>
            </a:r>
            <a:r>
              <a:rPr lang="en-US" dirty="0" err="1" smtClean="0"/>
              <a:t>Mangal</a:t>
            </a:r>
            <a:r>
              <a:rPr lang="en-US" dirty="0" smtClean="0"/>
              <a:t> </a:t>
            </a:r>
            <a:r>
              <a:rPr lang="en-US" dirty="0" err="1" smtClean="0"/>
              <a:t>Pandey</a:t>
            </a:r>
            <a:r>
              <a:rPr lang="en-US" dirty="0" smtClean="0"/>
              <a:t>? 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 you think imperialism exists today? Why or why not? Give examples. </a:t>
            </a:r>
            <a:endParaRPr lang="en-US" dirty="0"/>
          </a:p>
        </p:txBody>
      </p:sp>
      <p:pic>
        <p:nvPicPr>
          <p:cNvPr id="4" name="Picture 3" descr="japanese-imperialis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2900363"/>
            <a:ext cx="2999994" cy="322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Japanese Imperialism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Europeans were not the only imperialists </a:t>
            </a:r>
          </a:p>
          <a:p>
            <a:r>
              <a:rPr lang="en-US" dirty="0" smtClean="0"/>
              <a:t>Matthew Perry and the Treaty of Kanagawa (1854) ends Japanese isolation and opens ports for trade </a:t>
            </a:r>
          </a:p>
          <a:p>
            <a:r>
              <a:rPr lang="en-US" dirty="0" smtClean="0"/>
              <a:t>Meiji emperor modernizes the country </a:t>
            </a:r>
          </a:p>
          <a:p>
            <a:pPr lvl="1"/>
            <a:r>
              <a:rPr lang="en-US" dirty="0" smtClean="0"/>
              <a:t>Industry, education, military buildup </a:t>
            </a:r>
          </a:p>
          <a:p>
            <a:r>
              <a:rPr lang="en-US" dirty="0" smtClean="0"/>
              <a:t>Becomes the strongest military power in Asia and sought to control neighbors, especially Korea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Conflicts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Sino-Japanese War (1895): </a:t>
            </a:r>
          </a:p>
          <a:p>
            <a:pPr lvl="1"/>
            <a:r>
              <a:rPr lang="en-US" dirty="0" smtClean="0"/>
              <a:t>Japan vs. China in Korea </a:t>
            </a:r>
          </a:p>
          <a:p>
            <a:pPr lvl="1"/>
            <a:r>
              <a:rPr lang="en-US" dirty="0" smtClean="0"/>
              <a:t>Results:</a:t>
            </a:r>
          </a:p>
          <a:p>
            <a:pPr lvl="2"/>
            <a:r>
              <a:rPr lang="en-US" dirty="0" smtClean="0"/>
              <a:t>Japan drives Chinese out of Korea, gains land in Manchuria </a:t>
            </a:r>
          </a:p>
          <a:p>
            <a:pPr lvl="2"/>
            <a:r>
              <a:rPr lang="en-US" dirty="0" smtClean="0"/>
              <a:t>Gains colonies in Taiwan </a:t>
            </a:r>
          </a:p>
          <a:p>
            <a:pPr lvl="1"/>
            <a:r>
              <a:rPr lang="en-US" dirty="0" smtClean="0"/>
              <a:t>Russo-Japanese War (1905):</a:t>
            </a:r>
          </a:p>
          <a:p>
            <a:pPr lvl="2"/>
            <a:r>
              <a:rPr lang="en-US" dirty="0" smtClean="0"/>
              <a:t>Japan vs. Russia in Manchuria and Korea </a:t>
            </a:r>
          </a:p>
          <a:p>
            <a:pPr lvl="2"/>
            <a:r>
              <a:rPr lang="en-US" dirty="0" smtClean="0"/>
              <a:t>Results:</a:t>
            </a:r>
          </a:p>
          <a:p>
            <a:pPr lvl="3"/>
            <a:r>
              <a:rPr lang="en-US" dirty="0" smtClean="0"/>
              <a:t>Japan drives Russia out of Korea and holds Manchuria </a:t>
            </a:r>
          </a:p>
          <a:p>
            <a:pPr lvl="2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japanese_imperialism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2492" r="-102492"/>
          <a:stretch>
            <a:fillRect/>
          </a:stretch>
        </p:blipFill>
        <p:spPr>
          <a:xfrm>
            <a:off x="-533400" y="274637"/>
            <a:ext cx="10744200" cy="638868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Japan in Korea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1905: Made Korea a protectorate </a:t>
            </a:r>
          </a:p>
          <a:p>
            <a:r>
              <a:rPr lang="en-US" dirty="0" smtClean="0"/>
              <a:t>1910: Annexed Korea, bringing them officially under Japan’s control </a:t>
            </a:r>
          </a:p>
          <a:p>
            <a:r>
              <a:rPr lang="en-US" dirty="0" smtClean="0"/>
              <a:t>Forced Koreans to assimilate to Japanese culture </a:t>
            </a:r>
          </a:p>
          <a:p>
            <a:r>
              <a:rPr lang="en-US" dirty="0" smtClean="0"/>
              <a:t>Unfair treatment of Koreans leads to a strong nationalist movement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 advancements in </a:t>
            </a:r>
            <a:r>
              <a:rPr lang="en-US" dirty="0" smtClean="0"/>
              <a:t>technology</a:t>
            </a:r>
            <a:r>
              <a:rPr lang="en-US" dirty="0" smtClean="0"/>
              <a:t> improve </a:t>
            </a:r>
            <a:r>
              <a:rPr lang="en-US" dirty="0" smtClean="0"/>
              <a:t>or worsen our lives? Why? Defend your </a:t>
            </a:r>
            <a:r>
              <a:rPr lang="en-US" dirty="0" smtClean="0"/>
              <a:t>answer</a:t>
            </a:r>
            <a:r>
              <a:rPr lang="en-US" dirty="0" smtClean="0"/>
              <a:t> with a reason (argument). </a:t>
            </a:r>
            <a:endParaRPr lang="en-US" dirty="0"/>
          </a:p>
        </p:txBody>
      </p:sp>
      <p:pic>
        <p:nvPicPr>
          <p:cNvPr id="4" name="Picture 3" descr="ipod-nan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3276283"/>
            <a:ext cx="4749800" cy="2849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Industrialization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Look at the map on pg. 281:</a:t>
            </a:r>
          </a:p>
          <a:p>
            <a:pPr lvl="1"/>
            <a:r>
              <a:rPr lang="en-US" dirty="0" smtClean="0"/>
              <a:t>Which </a:t>
            </a:r>
            <a:r>
              <a:rPr lang="en-US" dirty="0" smtClean="0"/>
              <a:t>country </a:t>
            </a:r>
            <a:r>
              <a:rPr lang="en-US" dirty="0" smtClean="0"/>
              <a:t>do you think industrialized first?</a:t>
            </a:r>
          </a:p>
          <a:p>
            <a:pPr lvl="1"/>
            <a:r>
              <a:rPr lang="en-US" dirty="0" smtClean="0"/>
              <a:t>Why? What factors lead to industrialization? </a:t>
            </a:r>
            <a:endParaRPr lang="en-US" dirty="0"/>
          </a:p>
        </p:txBody>
      </p:sp>
      <p:pic>
        <p:nvPicPr>
          <p:cNvPr id="4" name="Picture 3" descr="2104220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3352800"/>
            <a:ext cx="4221655" cy="306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Industrial Revolution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Began in England in the </a:t>
            </a:r>
            <a:r>
              <a:rPr lang="en-US" dirty="0" smtClean="0"/>
              <a:t>1700s</a:t>
            </a:r>
            <a:endParaRPr lang="en-US" dirty="0" smtClean="0"/>
          </a:p>
          <a:p>
            <a:r>
              <a:rPr lang="en-US" dirty="0" smtClean="0"/>
              <a:t>Industrialization: Shift from making products by hand to making them by machines</a:t>
            </a:r>
            <a:endParaRPr lang="en-US" dirty="0" smtClean="0"/>
          </a:p>
          <a:p>
            <a:pPr lvl="2"/>
            <a:r>
              <a:rPr lang="en-US" dirty="0" smtClean="0"/>
              <a:t>Requires </a:t>
            </a:r>
            <a:r>
              <a:rPr lang="en-US" dirty="0" smtClean="0"/>
              <a:t>land, labor (people to work), capital (money), and natural resources (rivers, forests…)</a:t>
            </a:r>
          </a:p>
          <a:p>
            <a:pPr lvl="2"/>
            <a:r>
              <a:rPr lang="en-US" dirty="0" smtClean="0"/>
              <a:t>Good economy and stable government</a:t>
            </a:r>
            <a:r>
              <a:rPr lang="en-US" dirty="0" smtClean="0"/>
              <a:t> </a:t>
            </a:r>
          </a:p>
          <a:p>
            <a:pPr lvl="2"/>
            <a:r>
              <a:rPr lang="en-US" dirty="0" smtClean="0"/>
              <a:t>Leads to mass production</a:t>
            </a:r>
            <a:endParaRPr lang="en-US" dirty="0" smtClean="0"/>
          </a:p>
          <a:p>
            <a:pPr lvl="2"/>
            <a:r>
              <a:rPr lang="en-US" dirty="0" smtClean="0"/>
              <a:t>New </a:t>
            </a:r>
            <a:r>
              <a:rPr lang="en-US" dirty="0" smtClean="0"/>
              <a:t>inventions, transportation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Screen Shot 2015-01-21 at 2.37.31 PM.png"/>
          <p:cNvPicPr>
            <a:picLocks noGrp="1" noChangeAspect="1"/>
          </p:cNvPicPr>
          <p:nvPr>
            <p:ph idx="1"/>
          </p:nvPr>
        </p:nvPicPr>
        <p:blipFill>
          <a:blip r:embed="rId2"/>
          <a:srcRect l="-85150" r="-85150"/>
          <a:stretch>
            <a:fillRect/>
          </a:stretch>
        </p:blipFill>
        <p:spPr>
          <a:xfrm>
            <a:off x="3886200" y="457200"/>
            <a:ext cx="7272339" cy="4324257"/>
          </a:xfrm>
        </p:spPr>
      </p:pic>
      <p:pic>
        <p:nvPicPr>
          <p:cNvPr id="4" name="Picture 3" descr="Screen Shot 2015-01-21 at 2.38.01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457200"/>
            <a:ext cx="5395510" cy="3429000"/>
          </a:xfrm>
          <a:prstGeom prst="rect">
            <a:avLst/>
          </a:prstGeom>
        </p:spPr>
      </p:pic>
      <p:pic>
        <p:nvPicPr>
          <p:cNvPr id="6" name="Picture 5" descr="Screen Shot 2015-01-21 at 2.37.44 PM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9800" y="3726354"/>
            <a:ext cx="4437063" cy="31316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Primary Source Group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Are </a:t>
            </a:r>
            <a:r>
              <a:rPr lang="en-US" dirty="0" smtClean="0"/>
              <a:t>your documents mainly positive or negative effects of industrialization</a:t>
            </a:r>
            <a:r>
              <a:rPr lang="en-US" dirty="0" smtClean="0"/>
              <a:t>?</a:t>
            </a:r>
          </a:p>
          <a:p>
            <a:r>
              <a:rPr lang="en-US" dirty="0" smtClean="0"/>
              <a:t>Compare the Industrial Revolution to today’s Digital Revolution/globalization. 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Tradition">
  <a:themeElements>
    <a:clrScheme name="Tradition">
      <a:dk1>
        <a:srgbClr val="FFFFFF"/>
      </a:dk1>
      <a:lt1>
        <a:srgbClr val="000000"/>
      </a:lt1>
      <a:dk2>
        <a:srgbClr val="D28E11"/>
      </a:dk2>
      <a:lt2>
        <a:srgbClr val="F2E2AB"/>
      </a:lt2>
      <a:accent1>
        <a:srgbClr val="6B4A0B"/>
      </a:accent1>
      <a:accent2>
        <a:srgbClr val="790A14"/>
      </a:accent2>
      <a:accent3>
        <a:srgbClr val="908342"/>
      </a:accent3>
      <a:accent4>
        <a:srgbClr val="423E5C"/>
      </a:accent4>
      <a:accent5>
        <a:srgbClr val="641345"/>
      </a:accent5>
      <a:accent6>
        <a:srgbClr val="748A2F"/>
      </a:accent6>
      <a:hlink>
        <a:srgbClr val="DD7E0E"/>
      </a:hlink>
      <a:folHlink>
        <a:srgbClr val="7F6F6F"/>
      </a:folHlink>
    </a:clrScheme>
    <a:fontScheme name="Tradition">
      <a:majorFont>
        <a:latin typeface="Candara"/>
        <a:ea typeface=""/>
        <a:cs typeface=""/>
        <a:font script="Jpan" typeface="メイリオ"/>
      </a:majorFont>
      <a:minorFont>
        <a:latin typeface="Candara"/>
        <a:ea typeface=""/>
        <a:cs typeface=""/>
        <a:font script="Jpan" typeface="メイリオ"/>
      </a:minorFont>
    </a:fontScheme>
    <a:fmtScheme name="Tradition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10000"/>
                <a:satMod val="150000"/>
              </a:schemeClr>
              <a:schemeClr val="phClr">
                <a:tint val="90000"/>
                <a:satMod val="30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10000"/>
                <a:satMod val="150000"/>
              </a:schemeClr>
              <a:schemeClr val="phClr">
                <a:tint val="90000"/>
                <a:satMod val="300000"/>
              </a:schemeClr>
            </a:duotone>
          </a:blip>
          <a:stretch/>
        </a:blipFill>
      </a:fillStyleLst>
      <a:lnStyleLst>
        <a:ln w="1587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38100" cap="flat" cmpd="sng" algn="ctr">
          <a:solidFill>
            <a:schemeClr val="phClr">
              <a:shade val="90000"/>
            </a:schemeClr>
          </a:solidFill>
          <a:prstDash val="solid"/>
          <a:miter/>
        </a:ln>
        <a:ln w="76200" cap="flat" cmpd="dbl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>
            <a:innerShdw blurRad="127000">
              <a:srgbClr val="FFFFFF">
                <a:alpha val="35000"/>
              </a:srgbClr>
            </a:innerShdw>
          </a:effectLst>
          <a:scene3d>
            <a:camera prst="orthographicFront">
              <a:rot lat="0" lon="0" rev="0"/>
            </a:camera>
            <a:lightRig rig="chilly" dir="tl">
              <a:rot lat="0" lon="0" rev="5400000"/>
            </a:lightRig>
          </a:scene3d>
          <a:sp3d prstMaterial="softEdge">
            <a:bevelT w="0" h="0"/>
          </a:sp3d>
        </a:effectStyle>
        <a:effectStyle>
          <a:effectLst>
            <a:outerShdw blurRad="63500" dist="25400" dir="5400000" algn="br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3600000"/>
            </a:lightRig>
          </a:scene3d>
          <a:sp3d>
            <a:bevelT w="889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3">
            <a:duotone>
              <a:schemeClr val="phClr">
                <a:shade val="10000"/>
                <a:satMod val="175000"/>
              </a:schemeClr>
              <a:schemeClr val="phClr">
                <a:satMod val="3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Tradition.thmx</Template>
  <TotalTime>49176</TotalTime>
  <Words>1484</Words>
  <Application>Microsoft Macintosh PowerPoint</Application>
  <PresentationFormat>On-screen Show (4:3)</PresentationFormat>
  <Paragraphs>211</Paragraphs>
  <Slides>45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6" baseType="lpstr">
      <vt:lpstr>Tradition</vt:lpstr>
      <vt:lpstr>Setting the Stage: Turn of the 20th Century </vt:lpstr>
      <vt:lpstr>Journal #1:</vt:lpstr>
      <vt:lpstr>Slide 3</vt:lpstr>
      <vt:lpstr>Slide 4</vt:lpstr>
      <vt:lpstr>Question </vt:lpstr>
      <vt:lpstr>Industrialization </vt:lpstr>
      <vt:lpstr>The Industrial Revolution </vt:lpstr>
      <vt:lpstr>Slide 8</vt:lpstr>
      <vt:lpstr>Primary Source Group Work</vt:lpstr>
      <vt:lpstr>Progress and Plight </vt:lpstr>
      <vt:lpstr>Today </vt:lpstr>
      <vt:lpstr>Three Major Themes/Ideas</vt:lpstr>
      <vt:lpstr>Chocolate Riddle</vt:lpstr>
      <vt:lpstr>Slide 14</vt:lpstr>
      <vt:lpstr>Slide 15</vt:lpstr>
      <vt:lpstr>British Empire at the Height of its Power </vt:lpstr>
      <vt:lpstr>Rule, Britannia! </vt:lpstr>
      <vt:lpstr>Imperialism</vt:lpstr>
      <vt:lpstr>Slide 19</vt:lpstr>
      <vt:lpstr>Slide 20</vt:lpstr>
      <vt:lpstr>Vocabulary: </vt:lpstr>
      <vt:lpstr>Argument Writing</vt:lpstr>
      <vt:lpstr>Three Corners Discussion</vt:lpstr>
      <vt:lpstr>Choose your country for the Berlin Conference simulation…</vt:lpstr>
      <vt:lpstr>Choose your country for the Berlin Conference…</vt:lpstr>
      <vt:lpstr>Slide 26</vt:lpstr>
      <vt:lpstr>Scramble for Africa </vt:lpstr>
      <vt:lpstr>Africa Before and After</vt:lpstr>
      <vt:lpstr>Where? </vt:lpstr>
      <vt:lpstr>Forms of control </vt:lpstr>
      <vt:lpstr>Slide 31</vt:lpstr>
      <vt:lpstr>Berlin Conference Simulation </vt:lpstr>
      <vt:lpstr>Slide 33</vt:lpstr>
      <vt:lpstr>Journal #6: Where in the World? </vt:lpstr>
      <vt:lpstr>Answer: India </vt:lpstr>
      <vt:lpstr>Europeans in the Middle East</vt:lpstr>
      <vt:lpstr>Southeast Asia</vt:lpstr>
      <vt:lpstr>Imperialism in India </vt:lpstr>
      <vt:lpstr>Sepoy Rebellion (1857) </vt:lpstr>
      <vt:lpstr>Questions for viewing the film </vt:lpstr>
      <vt:lpstr>Slide 41</vt:lpstr>
      <vt:lpstr>Japanese Imperialism </vt:lpstr>
      <vt:lpstr>Conflicts </vt:lpstr>
      <vt:lpstr>Slide 44</vt:lpstr>
      <vt:lpstr>Japan in Korea </vt:lpstr>
    </vt:vector>
  </TitlesOfParts>
  <Company>Neag School of Education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Setting the Stage: Turn of the 20th Century </dc:title>
  <dc:creator>Neag School of Education Student</dc:creator>
  <cp:lastModifiedBy>Allison Hopkins</cp:lastModifiedBy>
  <cp:revision>321</cp:revision>
  <cp:lastPrinted>2012-02-01T21:02:24Z</cp:lastPrinted>
  <dcterms:created xsi:type="dcterms:W3CDTF">2015-01-18T20:47:34Z</dcterms:created>
  <dcterms:modified xsi:type="dcterms:W3CDTF">2015-01-30T18:33:46Z</dcterms:modified>
</cp:coreProperties>
</file>